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907" r:id="rId2"/>
    <p:sldId id="1905" r:id="rId3"/>
    <p:sldId id="1906" r:id="rId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17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899B"/>
    <a:srgbClr val="9D0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3979" autoAdjust="0"/>
  </p:normalViewPr>
  <p:slideViewPr>
    <p:cSldViewPr>
      <p:cViewPr varScale="1">
        <p:scale>
          <a:sx n="101" d="100"/>
          <a:sy n="101" d="100"/>
        </p:scale>
        <p:origin x="1896" y="114"/>
      </p:cViewPr>
      <p:guideLst>
        <p:guide orient="horz" pos="1026"/>
        <p:guide pos="1791"/>
      </p:guideLst>
    </p:cSldViewPr>
  </p:slideViewPr>
  <p:outlineViewPr>
    <p:cViewPr>
      <p:scale>
        <a:sx n="33" d="100"/>
        <a:sy n="33" d="100"/>
      </p:scale>
      <p:origin x="0" y="-153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2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2C667-47B2-46C4-80BC-8E1DA185F3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5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2C667-47B2-46C4-80BC-8E1DA185F3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57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solidFill>
                  <a:srgbClr val="70899B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84400" y="1818000"/>
            <a:ext cx="1695912" cy="403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1200" b="1" dirty="0">
                <a:solidFill>
                  <a:srgbClr val="9D0A2B"/>
                </a:solidFill>
              </a:rPr>
              <a:t>The International </a:t>
            </a:r>
            <a:br>
              <a:rPr lang="fr-CH" sz="1200" b="1" dirty="0">
                <a:solidFill>
                  <a:srgbClr val="9D0A2B"/>
                </a:solidFill>
              </a:rPr>
            </a:br>
            <a:r>
              <a:rPr lang="fr-CH" sz="1200" b="1" dirty="0">
                <a:solidFill>
                  <a:srgbClr val="9D0A2B"/>
                </a:solidFill>
              </a:rPr>
              <a:t>Patent System</a:t>
            </a: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CH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5768" y="6500265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/>
              <a:t>2025 rule changes</a:t>
            </a:r>
          </a:p>
          <a:p>
            <a:pPr>
              <a:spcBef>
                <a:spcPts val="0"/>
              </a:spcBef>
              <a:defRPr/>
            </a:pPr>
            <a:r>
              <a:rPr lang="en-US" sz="900" dirty="0"/>
              <a:t>11-02-2025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614000" y="6202800"/>
            <a:ext cx="1422000" cy="30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800" b="1" dirty="0">
                <a:solidFill>
                  <a:srgbClr val="9D0A2B"/>
                </a:solidFill>
              </a:rPr>
              <a:t>The International </a:t>
            </a:r>
            <a:br>
              <a:rPr lang="fr-CH" sz="800" b="1" dirty="0">
                <a:solidFill>
                  <a:srgbClr val="9D0A2B"/>
                </a:solidFill>
              </a:rPr>
            </a:br>
            <a:r>
              <a:rPr lang="fr-CH" sz="800" b="1" dirty="0">
                <a:solidFill>
                  <a:srgbClr val="9D0A2B"/>
                </a:solidFill>
              </a:rPr>
              <a:t>Patent System</a:t>
            </a:r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c" descr=" 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065CE52-45C2-72D1-3652-9BCA4E5AA0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3284984"/>
            <a:ext cx="7920880" cy="2328417"/>
          </a:xfrm>
        </p:spPr>
        <p:txBody>
          <a:bodyPr/>
          <a:lstStyle/>
          <a:p>
            <a:r>
              <a:rPr lang="en-US" sz="3400" b="1" dirty="0">
                <a:solidFill>
                  <a:srgbClr val="70899B"/>
                </a:solidFill>
              </a:rPr>
              <a:t>Amendments to the PCT Regulations as from 1 July 2025</a:t>
            </a:r>
          </a:p>
          <a:p>
            <a:endParaRPr lang="fr-CH" dirty="0"/>
          </a:p>
        </p:txBody>
      </p:sp>
      <p:pic>
        <p:nvPicPr>
          <p:cNvPr id="4" name="Picture 8" descr="Puce-3_pct">
            <a:extLst>
              <a:ext uri="{FF2B5EF4-FFF2-40B4-BE49-F238E27FC236}">
                <a16:creationId xmlns:a16="http://schemas.microsoft.com/office/drawing/2014/main" id="{BFDD34BC-F0FA-1FD0-273E-D10CA0F01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8092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36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30"/>
            <a:ext cx="9144000" cy="706090"/>
          </a:xfrm>
        </p:spPr>
        <p:txBody>
          <a:bodyPr/>
          <a:lstStyle/>
          <a:p>
            <a:pPr algn="ctr"/>
            <a:r>
              <a:rPr lang="en-US" sz="3200" dirty="0"/>
              <a:t>PCT Rule changes as from 1 July 2025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836712"/>
            <a:ext cx="8712968" cy="5256584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altLang="en-US" sz="2200" dirty="0"/>
              <a:t>Filing medium of international applications and related documents</a:t>
            </a:r>
          </a:p>
          <a:p>
            <a:pPr lvl="1" indent="-360000">
              <a:lnSpc>
                <a:spcPct val="110000"/>
              </a:lnSpc>
              <a:spcBef>
                <a:spcPct val="0"/>
              </a:spcBef>
            </a:pPr>
            <a:r>
              <a:rPr lang="en-US" altLang="en-US" sz="2100" dirty="0"/>
              <a:t>Amendment to Rule 89</a:t>
            </a:r>
            <a:r>
              <a:rPr lang="en-US" altLang="en-US" sz="2100" i="1" dirty="0"/>
              <a:t>bis</a:t>
            </a:r>
          </a:p>
          <a:p>
            <a:pPr lvl="1" indent="-360000">
              <a:lnSpc>
                <a:spcPct val="110000"/>
              </a:lnSpc>
              <a:spcBef>
                <a:spcPct val="0"/>
              </a:spcBef>
            </a:pPr>
            <a:r>
              <a:rPr lang="en-US" altLang="en-US" sz="2100" dirty="0"/>
              <a:t>Allows ROs to no longer accept paper filings </a:t>
            </a:r>
            <a:r>
              <a:rPr lang="en-US" altLang="fr-FR" sz="2100" dirty="0"/>
              <a:t>but RO/IB will be obliged to continue to accept paper filings</a:t>
            </a:r>
          </a:p>
          <a:p>
            <a:pPr lvl="1" indent="-360000">
              <a:lnSpc>
                <a:spcPct val="110000"/>
              </a:lnSpc>
              <a:spcBef>
                <a:spcPct val="0"/>
              </a:spcBef>
            </a:pPr>
            <a:r>
              <a:rPr lang="en-US" altLang="fr-FR" sz="2100" dirty="0"/>
              <a:t>Option for ROs to allow paper submissions for the purposes of obtaining a filing date/meeting a time limit but requiring an electronic re-submission of the documents within two months</a:t>
            </a:r>
          </a:p>
          <a:p>
            <a:pPr lvl="1" indent="-360000">
              <a:lnSpc>
                <a:spcPct val="110000"/>
              </a:lnSpc>
              <a:spcBef>
                <a:spcPct val="0"/>
              </a:spcBef>
            </a:pPr>
            <a:r>
              <a:rPr lang="en-US" altLang="fr-FR" sz="2100" dirty="0"/>
              <a:t>Entry into force: July 1, 2025</a:t>
            </a:r>
          </a:p>
          <a:p>
            <a:pPr lvl="1"/>
            <a:endParaRPr lang="en-US" altLang="fr-FR" sz="2200" i="1" dirty="0"/>
          </a:p>
          <a:p>
            <a:pPr>
              <a:spcBef>
                <a:spcPct val="0"/>
              </a:spcBef>
            </a:pPr>
            <a:r>
              <a:rPr lang="en-US" altLang="en-US" sz="2200" dirty="0"/>
              <a:t>Languages of communication by the IB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en-US" sz="2100" dirty="0"/>
              <a:t>Amendment to Rule 92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en-US" sz="2100" dirty="0"/>
              <a:t>The effect will be to allow IB to communicate with Offices and applicants in languages beyond English and French as currently required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en-US" sz="2100" dirty="0"/>
              <a:t> Phased implementation though modifications to the Administrative Instructions</a:t>
            </a:r>
          </a:p>
          <a:p>
            <a:pPr lvl="1"/>
            <a:endParaRPr lang="en-US" altLang="fr-FR" sz="2200" i="1" dirty="0"/>
          </a:p>
          <a:p>
            <a:pPr marL="457200" lvl="1" indent="0">
              <a:buNone/>
            </a:pPr>
            <a:endParaRPr lang="en-US" altLang="fr-FR" sz="2300" dirty="0"/>
          </a:p>
          <a:p>
            <a:pPr lvl="1"/>
            <a:endParaRPr lang="en-US" altLang="fr-FR" sz="23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fr-FR" i="1" dirty="0"/>
          </a:p>
        </p:txBody>
      </p:sp>
    </p:spTree>
    <p:extLst>
      <p:ext uri="{BB962C8B-B14F-4D97-AF65-F5344CB8AC3E}">
        <p14:creationId xmlns:p14="http://schemas.microsoft.com/office/powerpoint/2010/main" val="328180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30"/>
            <a:ext cx="9144000" cy="706090"/>
          </a:xfrm>
        </p:spPr>
        <p:txBody>
          <a:bodyPr/>
          <a:lstStyle/>
          <a:p>
            <a:pPr algn="ctr"/>
            <a:r>
              <a:rPr lang="en-US" sz="3200" dirty="0"/>
              <a:t>PCT Rule changes as from 1 July 2025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836712"/>
            <a:ext cx="8712968" cy="525658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endParaRPr lang="en-US" altLang="en-US" sz="2200" dirty="0"/>
          </a:p>
          <a:p>
            <a:pPr>
              <a:spcBef>
                <a:spcPct val="0"/>
              </a:spcBef>
            </a:pPr>
            <a:r>
              <a:rPr lang="en-US" altLang="en-US" sz="2200" dirty="0"/>
              <a:t>Additional multiple language application case</a:t>
            </a:r>
            <a:br>
              <a:rPr lang="en-US" altLang="en-US" sz="2200" dirty="0"/>
            </a:br>
            <a:endParaRPr lang="en-US" altLang="en-US" sz="2200" dirty="0"/>
          </a:p>
          <a:p>
            <a:pPr marL="756000" lvl="1" indent="-360000">
              <a:spcBef>
                <a:spcPct val="0"/>
              </a:spcBef>
            </a:pPr>
            <a:r>
              <a:rPr lang="en-US" altLang="en-US" sz="2100" dirty="0"/>
              <a:t>Amendment to Rule 26.3</a:t>
            </a:r>
            <a:r>
              <a:rPr lang="en-US" altLang="en-US" sz="2100" i="1" dirty="0"/>
              <a:t>ter</a:t>
            </a:r>
            <a:endParaRPr lang="en-US" altLang="en-US" sz="2100" dirty="0"/>
          </a:p>
          <a:p>
            <a:pPr marL="756000" lvl="1" indent="-360000">
              <a:spcBef>
                <a:spcPct val="0"/>
              </a:spcBef>
            </a:pPr>
            <a:r>
              <a:rPr lang="en-US" sz="2100" b="0" i="0" u="none" strike="noStrike" baseline="0" dirty="0">
                <a:solidFill>
                  <a:srgbClr val="000000"/>
                </a:solidFill>
              </a:rPr>
              <a:t>Legal basis to require the applicant to submit a translation where the abstract and/or text matter of drawings is filed in a language different from the language in which the international application will be published but in a language accepted by the ISA</a:t>
            </a:r>
          </a:p>
          <a:p>
            <a:pPr marL="756000" lvl="1" indent="-360000">
              <a:spcBef>
                <a:spcPct val="0"/>
              </a:spcBef>
            </a:pPr>
            <a:r>
              <a:rPr lang="en-US" altLang="en-US" sz="2100" dirty="0">
                <a:solidFill>
                  <a:srgbClr val="000000"/>
                </a:solidFill>
              </a:rPr>
              <a:t>Entry into force: July 1, 2025</a:t>
            </a:r>
            <a:endParaRPr lang="en-US" altLang="en-US" sz="2100" dirty="0"/>
          </a:p>
          <a:p>
            <a:pPr lvl="1"/>
            <a:endParaRPr lang="en-US" altLang="fr-FR" sz="2300" dirty="0"/>
          </a:p>
          <a:p>
            <a:pPr lvl="1"/>
            <a:endParaRPr lang="en-US" altLang="fr-FR" sz="23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fr-FR" i="1" dirty="0"/>
          </a:p>
        </p:txBody>
      </p:sp>
    </p:spTree>
    <p:extLst>
      <p:ext uri="{BB962C8B-B14F-4D97-AF65-F5344CB8AC3E}">
        <p14:creationId xmlns:p14="http://schemas.microsoft.com/office/powerpoint/2010/main" val="4073724236"/>
      </p:ext>
    </p:extLst>
  </p:cSld>
  <p:clrMapOvr>
    <a:masterClrMapping/>
  </p:clrMapOvr>
</p:sld>
</file>

<file path=ppt/theme/theme1.xml><?xml version="1.0" encoding="utf-8"?>
<a:theme xmlns:a="http://schemas.openxmlformats.org/drawingml/2006/main" name="EN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EN_2010_pct background png</Template>
  <TotalTime>20817</TotalTime>
  <Words>210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Microsoft Sans Serif</vt:lpstr>
      <vt:lpstr>Wingdings</vt:lpstr>
      <vt:lpstr>EN_2010_pct background png</vt:lpstr>
      <vt:lpstr>PowerPoint Presentation</vt:lpstr>
      <vt:lpstr>PCT Rule changes as from 1 July 2025 (1)</vt:lpstr>
      <vt:lpstr>PCT Rule changes as from 1 July 2025 (2)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keywords>PUBLIC</cp:keywords>
  <cp:lastModifiedBy>JULLIARD Corinne</cp:lastModifiedBy>
  <cp:revision>155</cp:revision>
  <cp:lastPrinted>2023-10-10T07:26:03Z</cp:lastPrinted>
  <dcterms:created xsi:type="dcterms:W3CDTF">2013-10-25T09:07:15Z</dcterms:created>
  <dcterms:modified xsi:type="dcterms:W3CDTF">2025-03-11T08:59:37Z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57c2526b-b672-4577-aa4a-5cdbb8a83d5a</vt:lpwstr>
  </property>
  <property fmtid="{D5CDD505-2E9C-101B-9397-08002B2CF9AE}" pid="3" name="Classification">
    <vt:lpwstr>Public</vt:lpwstr>
  </property>
  <property fmtid="{D5CDD505-2E9C-101B-9397-08002B2CF9AE}" pid="4" name="VisualMarkings">
    <vt:lpwstr>None</vt:lpwstr>
  </property>
  <property fmtid="{D5CDD505-2E9C-101B-9397-08002B2CF9AE}" pid="5" name="JustificationReason">
    <vt:lpwstr>
    </vt:lpwstr>
  </property>
  <property fmtid="{D5CDD505-2E9C-101B-9397-08002B2CF9AE}" pid="6" name="Alignment">
    <vt:lpwstr>Centre</vt:lpwstr>
  </property>
  <property fmtid="{D5CDD505-2E9C-101B-9397-08002B2CF9AE}" pid="7" name="Language">
    <vt:lpwstr>English</vt:lpwstr>
  </property>
  <property fmtid="{D5CDD505-2E9C-101B-9397-08002B2CF9AE}" pid="8" name="TCSClassification">
    <vt:lpwstr>PUBLIC</vt:lpwstr>
  </property>
  <property fmtid="{D5CDD505-2E9C-101B-9397-08002B2CF9AE}" pid="9" name="MSIP_Label_20773ee6-353b-4fb9-a59d-0b94c8c67bea_Enabled">
    <vt:lpwstr>true</vt:lpwstr>
  </property>
  <property fmtid="{D5CDD505-2E9C-101B-9397-08002B2CF9AE}" pid="10" name="MSIP_Label_20773ee6-353b-4fb9-a59d-0b94c8c67bea_SetDate">
    <vt:lpwstr>2023-05-23T10:32:29Z</vt:lpwstr>
  </property>
  <property fmtid="{D5CDD505-2E9C-101B-9397-08002B2CF9AE}" pid="11" name="MSIP_Label_20773ee6-353b-4fb9-a59d-0b94c8c67bea_Method">
    <vt:lpwstr>Privileged</vt:lpwstr>
  </property>
  <property fmtid="{D5CDD505-2E9C-101B-9397-08002B2CF9AE}" pid="12" name="MSIP_Label_20773ee6-353b-4fb9-a59d-0b94c8c67bea_Name">
    <vt:lpwstr>No markings</vt:lpwstr>
  </property>
  <property fmtid="{D5CDD505-2E9C-101B-9397-08002B2CF9AE}" pid="13" name="MSIP_Label_20773ee6-353b-4fb9-a59d-0b94c8c67bea_SiteId">
    <vt:lpwstr>faa31b06-8ccc-48c9-867f-f7510dd11c02</vt:lpwstr>
  </property>
  <property fmtid="{D5CDD505-2E9C-101B-9397-08002B2CF9AE}" pid="14" name="MSIP_Label_20773ee6-353b-4fb9-a59d-0b94c8c67bea_ActionId">
    <vt:lpwstr>df0fd768-7d5f-41b1-be87-d3f536fe2066</vt:lpwstr>
  </property>
  <property fmtid="{D5CDD505-2E9C-101B-9397-08002B2CF9AE}" pid="15" name="MSIP_Label_20773ee6-353b-4fb9-a59d-0b94c8c67bea_ContentBits">
    <vt:lpwstr>0</vt:lpwstr>
  </property>
</Properties>
</file>