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99B"/>
    <a:srgbClr val="9D0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101" d="100"/>
          <a:sy n="101" d="100"/>
        </p:scale>
        <p:origin x="1896" y="114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>
                <a:solidFill>
                  <a:srgbClr val="9D0A2B"/>
                </a:solidFill>
              </a:rPr>
              <a:t>The International </a:t>
            </a:r>
            <a:br>
              <a:rPr lang="fr-CH" sz="1200" b="1" dirty="0">
                <a:solidFill>
                  <a:srgbClr val="9D0A2B"/>
                </a:solidFill>
              </a:rPr>
            </a:br>
            <a:r>
              <a:rPr lang="fr-CH" sz="1200" b="1" dirty="0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/>
              <a:t>2025 rule changes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/>
              <a:t>11-02-2025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>
                <a:solidFill>
                  <a:srgbClr val="9D0A2B"/>
                </a:solidFill>
              </a:rPr>
              <a:t>The International </a:t>
            </a:r>
            <a:br>
              <a:rPr lang="fr-CH" sz="800" b="1" dirty="0">
                <a:solidFill>
                  <a:srgbClr val="9D0A2B"/>
                </a:solidFill>
              </a:rPr>
            </a:br>
            <a:r>
              <a:rPr lang="fr-CH" sz="800" b="1" dirty="0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r>
              <a:rPr lang="en-US" sz="3400" b="1" dirty="0">
                <a:solidFill>
                  <a:srgbClr val="70899B"/>
                </a:solidFill>
              </a:rPr>
              <a:t>Amendments to the PCT Regulations as from 1 July 2025</a:t>
            </a:r>
          </a:p>
          <a:p>
            <a:endParaRPr lang="fr-CH" dirty="0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/>
            <a:r>
              <a:rPr lang="en-US" sz="3200" dirty="0"/>
              <a:t>PCT Rule changes as from 1 July 2025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en-US" sz="2200" dirty="0"/>
              <a:t>Filing medium of international applications and related documents</a:t>
            </a:r>
          </a:p>
          <a:p>
            <a:pPr lvl="1" indent="-360000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Amendment to Rule 89</a:t>
            </a:r>
            <a:r>
              <a:rPr lang="en-US" altLang="en-US" sz="2100" i="1" dirty="0"/>
              <a:t>bis</a:t>
            </a:r>
          </a:p>
          <a:p>
            <a:pPr lvl="1" indent="-360000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Allows ROs to no longer accept paper filings </a:t>
            </a:r>
            <a:r>
              <a:rPr lang="en-US" altLang="fr-FR" sz="2100" dirty="0"/>
              <a:t>but RO/IB will be obliged to continue to accept paper filings</a:t>
            </a:r>
          </a:p>
          <a:p>
            <a:pPr lvl="1" indent="-360000">
              <a:lnSpc>
                <a:spcPct val="110000"/>
              </a:lnSpc>
              <a:spcBef>
                <a:spcPct val="0"/>
              </a:spcBef>
            </a:pPr>
            <a:r>
              <a:rPr lang="en-US" altLang="fr-FR" sz="2100" dirty="0"/>
              <a:t>Option for ROs to allow paper submissions for the purposes of obtaining a filing date/meeting a time limit but requiring an electronic re-submission of the documents within two months</a:t>
            </a:r>
          </a:p>
          <a:p>
            <a:pPr lvl="1" indent="-360000">
              <a:lnSpc>
                <a:spcPct val="110000"/>
              </a:lnSpc>
              <a:spcBef>
                <a:spcPct val="0"/>
              </a:spcBef>
            </a:pPr>
            <a:r>
              <a:rPr lang="en-US" altLang="fr-FR" sz="2100" dirty="0"/>
              <a:t>Entry into force: July 1, 2025</a:t>
            </a:r>
          </a:p>
          <a:p>
            <a:pPr lvl="1"/>
            <a:endParaRPr lang="en-US" altLang="fr-FR" sz="2200" i="1" dirty="0"/>
          </a:p>
          <a:p>
            <a:pPr>
              <a:spcBef>
                <a:spcPct val="0"/>
              </a:spcBef>
            </a:pPr>
            <a:r>
              <a:rPr lang="en-US" altLang="en-US" sz="2200" dirty="0"/>
              <a:t>Languages of communication by the IB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Amendment to Rule 92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The effect will be to allow IB to communicate with Offices and applicants in languages beyond English and French as currently required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altLang="en-US" sz="2100" dirty="0"/>
              <a:t> Phased implementation though modifications to the Administrative Instructions</a:t>
            </a:r>
          </a:p>
          <a:p>
            <a:pPr lvl="1"/>
            <a:endParaRPr lang="en-US" altLang="fr-FR" sz="2200" i="1" dirty="0"/>
          </a:p>
          <a:p>
            <a:pPr marL="457200" lvl="1" indent="0">
              <a:buNone/>
            </a:pPr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/>
            <a:r>
              <a:rPr lang="en-US" sz="3200" dirty="0"/>
              <a:t>PCT Rule changes as from 1 July 2025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altLang="en-US" sz="2200" dirty="0"/>
          </a:p>
          <a:p>
            <a:pPr>
              <a:spcBef>
                <a:spcPct val="0"/>
              </a:spcBef>
            </a:pPr>
            <a:r>
              <a:rPr lang="en-US" altLang="en-US" sz="2200" dirty="0"/>
              <a:t>Additional multiple language application case</a:t>
            </a:r>
            <a:br>
              <a:rPr lang="en-US" altLang="en-US" sz="2200" dirty="0"/>
            </a:br>
            <a:endParaRPr lang="en-US" altLang="en-US" sz="2200" dirty="0"/>
          </a:p>
          <a:p>
            <a:pPr marL="756000" lvl="1" indent="-360000">
              <a:spcBef>
                <a:spcPct val="0"/>
              </a:spcBef>
            </a:pPr>
            <a:r>
              <a:rPr lang="en-US" altLang="en-US" sz="2100" dirty="0"/>
              <a:t>Amendment to Rule 26.3</a:t>
            </a:r>
            <a:r>
              <a:rPr lang="en-US" altLang="en-US" sz="2100" i="1" dirty="0"/>
              <a:t>ter</a:t>
            </a:r>
            <a:endParaRPr lang="en-US" altLang="en-US" sz="2100" dirty="0"/>
          </a:p>
          <a:p>
            <a:pPr marL="756000" lvl="1" indent="-360000">
              <a:spcBef>
                <a:spcPct val="0"/>
              </a:spcBef>
            </a:pPr>
            <a:r>
              <a:rPr lang="en-US" sz="2100" b="0" i="0" u="none" strike="noStrike" baseline="0" dirty="0">
                <a:solidFill>
                  <a:srgbClr val="000000"/>
                </a:solidFill>
              </a:rPr>
              <a:t>Legal basis to require the applicant to submit a translation where the abstract and/or text matter of drawings is filed in a language different from the language in which the international application will be published but in a language accepted by the ISA</a:t>
            </a:r>
          </a:p>
          <a:p>
            <a:pPr marL="756000" lvl="1" indent="-360000">
              <a:spcBef>
                <a:spcPct val="0"/>
              </a:spcBef>
            </a:pPr>
            <a:r>
              <a:rPr lang="en-US" altLang="en-US" sz="2100" dirty="0">
                <a:solidFill>
                  <a:srgbClr val="000000"/>
                </a:solidFill>
              </a:rPr>
              <a:t>Entry into force: July 1, 2025</a:t>
            </a:r>
            <a:endParaRPr lang="en-US" altLang="en-US" sz="2100" dirty="0"/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20817</TotalTime>
  <Words>210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PCT Rule changes as from 1 July 2025 (1)</vt:lpstr>
      <vt:lpstr>PCT Rule changes as from 1 July 2025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155</cp:revision>
  <cp:lastPrinted>2023-10-10T07:26:03Z</cp:lastPrinted>
  <dcterms:created xsi:type="dcterms:W3CDTF">2013-10-25T09:07:15Z</dcterms:created>
  <dcterms:modified xsi:type="dcterms:W3CDTF">2025-03-11T08:59:37Z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57c2526b-b672-4577-aa4a-5cdbb8a83d5a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JustificationReason">
    <vt:lpwstr>
    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  <property fmtid="{D5CDD505-2E9C-101B-9397-08002B2CF9AE}" pid="8" name="TCSClassification">
    <vt:lpwstr>PUBLIC</vt:lpwstr>
  </property>
  <property fmtid="{D5CDD505-2E9C-101B-9397-08002B2CF9AE}" pid="9" name="MSIP_Label_20773ee6-353b-4fb9-a59d-0b94c8c67bea_Enabled">
    <vt:lpwstr>true</vt:lpwstr>
  </property>
  <property fmtid="{D5CDD505-2E9C-101B-9397-08002B2CF9AE}" pid="10" name="MSIP_Label_20773ee6-353b-4fb9-a59d-0b94c8c67bea_SetDate">
    <vt:lpwstr>2023-05-23T10:32:29Z</vt:lpwstr>
  </property>
  <property fmtid="{D5CDD505-2E9C-101B-9397-08002B2CF9AE}" pid="11" name="MSIP_Label_20773ee6-353b-4fb9-a59d-0b94c8c67bea_Method">
    <vt:lpwstr>Privileged</vt:lpwstr>
  </property>
  <property fmtid="{D5CDD505-2E9C-101B-9397-08002B2CF9AE}" pid="12" name="MSIP_Label_20773ee6-353b-4fb9-a59d-0b94c8c67bea_Name">
    <vt:lpwstr>No markings</vt:lpwstr>
  </property>
  <property fmtid="{D5CDD505-2E9C-101B-9397-08002B2CF9AE}" pid="13" name="MSIP_Label_20773ee6-353b-4fb9-a59d-0b94c8c67bea_SiteId">
    <vt:lpwstr>faa31b06-8ccc-48c9-867f-f7510dd11c02</vt:lpwstr>
  </property>
  <property fmtid="{D5CDD505-2E9C-101B-9397-08002B2CF9AE}" pid="14" name="MSIP_Label_20773ee6-353b-4fb9-a59d-0b94c8c67bea_ActionId">
    <vt:lpwstr>df0fd768-7d5f-41b1-be87-d3f536fe2066</vt:lpwstr>
  </property>
  <property fmtid="{D5CDD505-2E9C-101B-9397-08002B2CF9AE}" pid="15" name="MSIP_Label_20773ee6-353b-4fb9-a59d-0b94c8c67bea_ContentBits">
    <vt:lpwstr>0</vt:lpwstr>
  </property>
</Properties>
</file>