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69B"/>
    <a:srgbClr val="000099"/>
    <a:srgbClr val="3333CC"/>
    <a:srgbClr val="A39C91"/>
    <a:srgbClr val="FF3217"/>
    <a:srgbClr val="990033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800" dirty="0"/>
              <a:t>PCT Update </a:t>
            </a:r>
            <a:fld id="{DA79EEDA-9492-4994-BB18-1005CD6866B1}" type="slidenum">
              <a:rPr lang="en-US" sz="800" smtClean="0"/>
              <a:pPr>
                <a:spcBef>
                  <a:spcPts val="0"/>
                </a:spcBef>
                <a:buNone/>
                <a:defRPr/>
              </a:pPr>
              <a:t>‹#›</a:t>
            </a:fld>
            <a:endParaRPr lang="en-US" sz="800" dirty="0"/>
          </a:p>
          <a:p>
            <a:pPr>
              <a:spcBef>
                <a:spcPts val="0"/>
              </a:spcBef>
              <a:buNone/>
              <a:defRPr/>
            </a:pPr>
            <a:r>
              <a:rPr lang="en-US" sz="800" dirty="0"/>
              <a:t>12.02.2025</a:t>
            </a:r>
          </a:p>
          <a:p>
            <a:pPr>
              <a:buNone/>
            </a:pPr>
            <a:r>
              <a:rPr lang="en-US" sz="800" dirty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r>
              <a:rPr lang="en-US" sz="3400" b="1" dirty="0">
                <a:solidFill>
                  <a:srgbClr val="70899B"/>
                </a:solidFill>
              </a:rPr>
              <a:t>Amendments to the PCT Regulations as from 1 January 2026</a:t>
            </a:r>
          </a:p>
          <a:p>
            <a:endParaRPr lang="fr-CH" dirty="0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>
              <a:tabLst>
                <a:tab pos="534988" algn="l"/>
              </a:tabLst>
            </a:pPr>
            <a:r>
              <a:rPr lang="en-US" sz="3200" dirty="0"/>
              <a:t>PCT Rule changes as from 1 January 2026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200" dirty="0"/>
              <a:t>Citation of non-written disclosures</a:t>
            </a:r>
          </a:p>
          <a:p>
            <a:pPr marL="801688" lvl="3" indent="-352425">
              <a:spcBef>
                <a:spcPts val="504"/>
              </a:spcBef>
              <a:buFont typeface="Wingdings" panose="05000000000000000000" pitchFamily="2" charset="2"/>
              <a:buChar char="q"/>
            </a:pPr>
            <a:r>
              <a:rPr lang="en-US" altLang="en-US" sz="2100" dirty="0"/>
              <a:t>Amendments agreed to Rules 33 and 64, though further ISPE Guideline changes will be necessary</a:t>
            </a:r>
          </a:p>
          <a:p>
            <a:pPr marL="449263" lvl="3" indent="0">
              <a:spcBef>
                <a:spcPts val="504"/>
              </a:spcBef>
              <a:buFont typeface="Wingdings" panose="05000000000000000000" pitchFamily="2" charset="2"/>
              <a:buChar char="q"/>
            </a:pPr>
            <a:r>
              <a:rPr lang="en-US" altLang="en-US" sz="2100" dirty="0"/>
              <a:t> Entry into force: January 1, 2026</a:t>
            </a:r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r>
              <a:rPr lang="en-US" altLang="fr-FR" sz="2200" dirty="0"/>
              <a:t>PCT Minimum Documentation</a:t>
            </a:r>
          </a:p>
          <a:p>
            <a:pPr lvl="1"/>
            <a:r>
              <a:rPr lang="en-US" altLang="fr-FR" sz="2100" dirty="0"/>
              <a:t>Multi-year project by task force of ISAs to: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fr-FR" sz="2100" dirty="0"/>
              <a:t> create an up-to-date inventory of the patent literature and NPL parts of the PCT minimum documentation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fr-FR" sz="2100" dirty="0"/>
              <a:t> recommend criteria and standards for including national patent collections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fr-FR" sz="2100" dirty="0"/>
              <a:t> propose bibliographic and text components of patent data that should be present in patent collections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altLang="fr-FR" sz="2100" b="1" i="1" dirty="0"/>
              <a:t> </a:t>
            </a:r>
            <a:r>
              <a:rPr lang="en-US" altLang="fr-FR" sz="2100" dirty="0"/>
              <a:t>Entry into force: 1 January 2026</a:t>
            </a:r>
            <a:endParaRPr lang="en-US" altLang="en-US" sz="2100" dirty="0"/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sz="2200" dirty="0"/>
          </a:p>
          <a:p>
            <a:pPr>
              <a:spcBef>
                <a:spcPct val="0"/>
              </a:spcBef>
            </a:pPr>
            <a:endParaRPr lang="en-US" altLang="en-US" sz="19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lvl="1">
              <a:spcBef>
                <a:spcPct val="0"/>
              </a:spcBef>
            </a:pPr>
            <a:endParaRPr lang="en-US" altLang="en-US" sz="1500" dirty="0"/>
          </a:p>
          <a:p>
            <a:pPr lvl="1">
              <a:spcBef>
                <a:spcPct val="0"/>
              </a:spcBef>
            </a:pPr>
            <a:endParaRPr lang="en-US" altLang="en-US" sz="1200" dirty="0"/>
          </a:p>
          <a:p>
            <a:pPr lvl="1"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endParaRPr lang="en-US" altLang="en-US" dirty="0"/>
          </a:p>
          <a:p>
            <a:pPr>
              <a:spcBef>
                <a:spcPts val="60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</p:sld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11622</TotalTime>
  <Words>110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PCT Rule changes as from 1 January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404</cp:revision>
  <cp:lastPrinted>2022-06-10T15:49:58Z</cp:lastPrinted>
  <dcterms:created xsi:type="dcterms:W3CDTF">2020-07-15T13:26:41Z</dcterms:created>
  <dcterms:modified xsi:type="dcterms:W3CDTF">2025-03-11T09:07:17Z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0387c07f-2a59-4036-9cf3-6e3b9d82fa8b</vt:lpwstr>
  </property>
  <property fmtid="{D5CDD505-2E9C-101B-9397-08002B2CF9AE}" pid="3" name="Classification">
    <vt:lpwstr>Public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PUBLIC</vt:lpwstr>
  </property>
  <property fmtid="{D5CDD505-2E9C-101B-9397-08002B2CF9AE}" pid="8" name="MSIP_Label_20773ee6-353b-4fb9-a59d-0b94c8c67bea_Enabled">
    <vt:lpwstr>true</vt:lpwstr>
  </property>
  <property fmtid="{D5CDD505-2E9C-101B-9397-08002B2CF9AE}" pid="9" name="MSIP_Label_20773ee6-353b-4fb9-a59d-0b94c8c67bea_SetDate">
    <vt:lpwstr>2024-06-12T07:59:18Z</vt:lpwstr>
  </property>
  <property fmtid="{D5CDD505-2E9C-101B-9397-08002B2CF9AE}" pid="10" name="MSIP_Label_20773ee6-353b-4fb9-a59d-0b94c8c67bea_Method">
    <vt:lpwstr>Privileged</vt:lpwstr>
  </property>
  <property fmtid="{D5CDD505-2E9C-101B-9397-08002B2CF9AE}" pid="11" name="MSIP_Label_20773ee6-353b-4fb9-a59d-0b94c8c67bea_Name">
    <vt:lpwstr>No markings</vt:lpwstr>
  </property>
  <property fmtid="{D5CDD505-2E9C-101B-9397-08002B2CF9AE}" pid="12" name="MSIP_Label_20773ee6-353b-4fb9-a59d-0b94c8c67bea_SiteId">
    <vt:lpwstr>faa31b06-8ccc-48c9-867f-f7510dd11c02</vt:lpwstr>
  </property>
  <property fmtid="{D5CDD505-2E9C-101B-9397-08002B2CF9AE}" pid="13" name="MSIP_Label_20773ee6-353b-4fb9-a59d-0b94c8c67bea_ActionId">
    <vt:lpwstr>2f36eba8-5d12-4342-9447-1f72e8c2a6a4</vt:lpwstr>
  </property>
  <property fmtid="{D5CDD505-2E9C-101B-9397-08002B2CF9AE}" pid="14" name="MSIP_Label_20773ee6-353b-4fb9-a59d-0b94c8c67bea_ContentBits">
    <vt:lpwstr>0</vt:lpwstr>
  </property>
</Properties>
</file>